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9" r:id="rId3"/>
    <p:sldId id="270" r:id="rId4"/>
  </p:sldIdLst>
  <p:sldSz cx="6858000" cy="9144000" type="screen4x3"/>
  <p:notesSz cx="6858000" cy="9144000"/>
  <p:defaultTextStyle>
    <a:defPPr>
      <a:defRPr lang="ko-KR"/>
    </a:defPPr>
    <a:lvl1pPr marL="0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 varScale="1">
        <p:scale>
          <a:sx n="76" d="100"/>
          <a:sy n="76" d="100"/>
        </p:scale>
        <p:origin x="-153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B612-85C4-490D-8F6E-825EAA7AFDE1}" type="datetimeFigureOut">
              <a:rPr lang="ko-KR" altLang="en-US" smtClean="0"/>
              <a:t>2014-08-08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B8D03-641B-4E2D-A340-0039DC3342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43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1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A049-17FF-4005-8589-675F53F9FD76}" type="datetimeFigureOut">
              <a:rPr lang="ko-KR" altLang="en-US" smtClean="0"/>
              <a:pPr/>
              <a:t>2014-08-08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BA89-8A80-4C47-95C8-CE0ED7D3094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9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014-08-05 23;22;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7624"/>
            <a:ext cx="68580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직사각형 12"/>
          <p:cNvSpPr/>
          <p:nvPr/>
        </p:nvSpPr>
        <p:spPr>
          <a:xfrm>
            <a:off x="0" y="0"/>
            <a:ext cx="6840760" cy="12241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휴먼리소스 </a:t>
            </a:r>
            <a:r>
              <a:rPr lang="ko-KR" altLang="en-US" sz="2800" b="1" dirty="0" smtClean="0"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임직원만을 위한</a:t>
            </a:r>
            <a:endParaRPr lang="en-US" altLang="ko-KR" sz="3600" b="1" dirty="0" smtClean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ctr"/>
            <a:r>
              <a:rPr lang="ko-KR" altLang="en-US" sz="3200" b="1" dirty="0" smtClean="0">
                <a:latin typeface="HY목각파임B" pitchFamily="18" charset="-127"/>
                <a:ea typeface="HY목각파임B" pitchFamily="18" charset="-127"/>
              </a:rPr>
              <a:t>목돈마련 특별 혜택</a:t>
            </a:r>
            <a:r>
              <a:rPr lang="en-US" altLang="ko-KR" sz="3200" b="1" dirty="0" smtClean="0">
                <a:latin typeface="HY목각파임B" pitchFamily="18" charset="-127"/>
                <a:ea typeface="HY목각파임B" pitchFamily="18" charset="-127"/>
              </a:rPr>
              <a:t>!!</a:t>
            </a:r>
            <a:endParaRPr lang="en-US" altLang="ko-KR" sz="3600" b="1" dirty="0" smtClean="0"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012160"/>
            <a:ext cx="6858000" cy="1152128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r>
              <a:rPr lang="en-US" altLang="ko-KR" sz="2000" b="1" dirty="0" smtClean="0">
                <a:solidFill>
                  <a:srgbClr val="0000CC"/>
                </a:solidFill>
                <a:latin typeface="HY동녘M" pitchFamily="18" charset="-127"/>
                <a:ea typeface="HY동녘M" pitchFamily="18" charset="-127"/>
              </a:rPr>
              <a:t>               </a:t>
            </a:r>
            <a:r>
              <a:rPr lang="en-US" altLang="ko-KR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구좌</a:t>
            </a:r>
            <a:r>
              <a:rPr lang="en-US" altLang="ko-KR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(10</a:t>
            </a:r>
            <a:r>
              <a:rPr lang="ko-KR" altLang="en-US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만</a:t>
            </a:r>
            <a:r>
              <a:rPr lang="en-US" altLang="ko-KR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가입하셔도 </a:t>
            </a:r>
            <a:endParaRPr lang="en-US" altLang="ko-KR" sz="3200" b="1" dirty="0" smtClean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               </a:t>
            </a:r>
            <a:r>
              <a:rPr lang="ko-KR" altLang="en-US" sz="4400" b="1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순금</a:t>
            </a:r>
            <a:r>
              <a:rPr lang="en-US" altLang="ko-KR" sz="4400" b="1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1</a:t>
            </a:r>
            <a:r>
              <a:rPr lang="ko-KR" altLang="en-US" sz="4400" b="1" dirty="0" smtClean="0">
                <a:solidFill>
                  <a:srgbClr val="FF0000"/>
                </a:solidFill>
                <a:latin typeface="HY목각파임B" pitchFamily="18" charset="-127"/>
                <a:ea typeface="HY목각파임B" pitchFamily="18" charset="-127"/>
              </a:rPr>
              <a:t>돈</a:t>
            </a:r>
            <a:r>
              <a:rPr lang="ko-KR" altLang="en-US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을 드립니다</a:t>
            </a:r>
            <a:r>
              <a:rPr lang="en-US" altLang="ko-KR" sz="3200" b="1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 </a:t>
            </a:r>
            <a:endParaRPr lang="en-US" altLang="ko-KR" sz="4000" dirty="0" smtClean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1" name="그림 10" descr="유배당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644008"/>
            <a:ext cx="666936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타원 6"/>
          <p:cNvSpPr>
            <a:spLocks noChangeAspect="1"/>
          </p:cNvSpPr>
          <p:nvPr/>
        </p:nvSpPr>
        <p:spPr>
          <a:xfrm>
            <a:off x="332656" y="7452320"/>
            <a:ext cx="1030607" cy="8655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목돈</a:t>
            </a:r>
            <a:endParaRPr lang="en-US" altLang="ko-KR" sz="2000" b="1" dirty="0" smtClean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마련</a:t>
            </a:r>
            <a:endParaRPr lang="ko-KR" altLang="en-US" sz="2000" b="1" dirty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6" name="타원 6"/>
          <p:cNvSpPr>
            <a:spLocks noChangeAspect="1"/>
          </p:cNvSpPr>
          <p:nvPr/>
        </p:nvSpPr>
        <p:spPr>
          <a:xfrm>
            <a:off x="1628800" y="7460624"/>
            <a:ext cx="1030607" cy="82230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spAutoFit/>
          </a:bodyPr>
          <a:lstStyle/>
          <a:p>
            <a:pPr algn="ctr"/>
            <a:r>
              <a:rPr kumimoji="0" lang="ko-KR" altLang="en-US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예금자</a:t>
            </a:r>
            <a:r>
              <a:rPr lang="ko-KR" altLang="en-US" sz="2000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보호</a:t>
            </a:r>
            <a:endParaRPr lang="ko-KR" altLang="en-US" sz="2000" b="1" dirty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7" name="타원 6"/>
          <p:cNvSpPr>
            <a:spLocks noChangeAspect="1"/>
          </p:cNvSpPr>
          <p:nvPr/>
        </p:nvSpPr>
        <p:spPr>
          <a:xfrm>
            <a:off x="2996952" y="7452320"/>
            <a:ext cx="1030607" cy="8655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복리이자</a:t>
            </a:r>
            <a:endParaRPr lang="ko-KR" altLang="en-US" sz="2000" b="1" dirty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8" name="타원 6"/>
          <p:cNvSpPr>
            <a:spLocks noChangeAspect="1"/>
          </p:cNvSpPr>
          <p:nvPr/>
        </p:nvSpPr>
        <p:spPr>
          <a:xfrm>
            <a:off x="4293097" y="7495599"/>
            <a:ext cx="1030607" cy="77902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spAutoFit/>
          </a:bodyPr>
          <a:lstStyle/>
          <a:p>
            <a:pPr algn="ctr"/>
            <a:r>
              <a:rPr kumimoji="0" lang="ko-KR" altLang="en-US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전액</a:t>
            </a:r>
            <a:endParaRPr kumimoji="0" lang="en-US" altLang="ko-KR" b="1" dirty="0" smtClean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kumimoji="0" lang="ko-KR" altLang="en-US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비과세</a:t>
            </a:r>
            <a:endParaRPr kumimoji="0" lang="ko-KR" altLang="en-US" b="1" dirty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9" name="타원 6"/>
          <p:cNvSpPr>
            <a:spLocks noChangeAspect="1"/>
          </p:cNvSpPr>
          <p:nvPr/>
        </p:nvSpPr>
        <p:spPr>
          <a:xfrm>
            <a:off x="5589241" y="7380312"/>
            <a:ext cx="1030607" cy="8655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연금</a:t>
            </a:r>
            <a:endParaRPr lang="en-US" altLang="ko-KR" sz="2000" b="1" dirty="0" smtClean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rgbClr val="C00000"/>
                </a:solidFill>
                <a:latin typeface="HY동녘B" pitchFamily="18" charset="-127"/>
                <a:ea typeface="HY동녘B" pitchFamily="18" charset="-127"/>
              </a:rPr>
              <a:t>전환</a:t>
            </a:r>
            <a:endParaRPr lang="ko-KR" altLang="en-US" sz="2000" b="1" dirty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20" name="그림 19" descr="2014-08-05 23;12;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940152"/>
            <a:ext cx="1241376" cy="124137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21" name="그림 20" descr="농협로고이미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32441"/>
            <a:ext cx="6858000" cy="61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642938" y="323850"/>
            <a:ext cx="309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b="1" dirty="0">
                <a:solidFill>
                  <a:srgbClr val="1C1C1C"/>
                </a:solidFill>
              </a:rPr>
              <a:t>기본이 다른 </a:t>
            </a:r>
            <a:r>
              <a:rPr lang="ko-KR" altLang="en-US" sz="1000" b="1" dirty="0" smtClean="0">
                <a:solidFill>
                  <a:srgbClr val="1C1C1C"/>
                </a:solidFill>
              </a:rPr>
              <a:t>금융의 </a:t>
            </a:r>
            <a:r>
              <a:rPr lang="en-US" altLang="ko-KR" sz="1000" b="1" dirty="0">
                <a:solidFill>
                  <a:srgbClr val="1C1C1C"/>
                </a:solidFill>
              </a:rPr>
              <a:t>Only1 </a:t>
            </a:r>
          </a:p>
        </p:txBody>
      </p:sp>
      <p:sp>
        <p:nvSpPr>
          <p:cNvPr id="2052" name="AutoShape 7"/>
          <p:cNvSpPr>
            <a:spLocks noChangeArrowheads="1"/>
          </p:cNvSpPr>
          <p:nvPr/>
        </p:nvSpPr>
        <p:spPr bwMode="auto">
          <a:xfrm>
            <a:off x="117475" y="107950"/>
            <a:ext cx="6624638" cy="8856663"/>
          </a:xfrm>
          <a:prstGeom prst="roundRect">
            <a:avLst>
              <a:gd name="adj" fmla="val 2963"/>
            </a:avLst>
          </a:prstGeom>
          <a:noFill/>
          <a:ln w="38100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635000" y="1644650"/>
            <a:ext cx="54006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타상품</a:t>
            </a:r>
            <a:r>
              <a:rPr lang="en-US" altLang="ko-KR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(</a:t>
            </a:r>
            <a:r>
              <a:rPr lang="ko-KR" altLang="en-US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비과세</a:t>
            </a:r>
            <a:r>
              <a:rPr lang="en-US" altLang="ko-KR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)</a:t>
            </a:r>
            <a:r>
              <a:rPr lang="ko-KR" altLang="en-US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과 합산되지 않으니 안심하고 가입하셔도 됩니다</a:t>
            </a:r>
            <a:r>
              <a:rPr lang="en-US" altLang="ko-KR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21875" t="48125" r="58855" b="44313"/>
          <a:stretch>
            <a:fillRect/>
          </a:stretch>
        </p:blipFill>
        <p:spPr bwMode="auto">
          <a:xfrm>
            <a:off x="5085184" y="611560"/>
            <a:ext cx="14398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358775" y="1331913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16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rPr>
              <a:t>농협연금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은 한도 없는</a:t>
            </a: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평생 비과세</a:t>
            </a:r>
            <a:r>
              <a:rPr lang="en-US" altLang="ko-KR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상품</a:t>
            </a:r>
          </a:p>
        </p:txBody>
      </p:sp>
      <p:sp>
        <p:nvSpPr>
          <p:cNvPr id="2056" name="Text Box 23"/>
          <p:cNvSpPr txBox="1">
            <a:spLocks noChangeArrowheads="1"/>
          </p:cNvSpPr>
          <p:nvPr/>
        </p:nvSpPr>
        <p:spPr bwMode="auto">
          <a:xfrm>
            <a:off x="333375" y="2292350"/>
            <a:ext cx="645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altLang="ko-KR" sz="160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내 마음대로 </a:t>
            </a:r>
            <a:r>
              <a:rPr lang="ko-KR" altLang="en-US" sz="160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저축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하자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! </a:t>
            </a:r>
            <a:r>
              <a:rPr lang="ko-KR" altLang="en-US" sz="1600" b="1">
                <a:latin typeface="휴먼편지체" pitchFamily="18" charset="-127"/>
                <a:ea typeface="휴먼편지체" pitchFamily="18" charset="-127"/>
              </a:rPr>
              <a:t>유동성 확보</a:t>
            </a:r>
            <a:r>
              <a:rPr lang="en-US" altLang="ko-KR" sz="1600" b="1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600" b="1">
                <a:latin typeface="휴먼편지체" pitchFamily="18" charset="-127"/>
                <a:ea typeface="휴먼편지체" pitchFamily="18" charset="-127"/>
              </a:rPr>
              <a:t>최고 수익률</a:t>
            </a:r>
            <a:endParaRPr lang="ko-KR" altLang="en-US" sz="1400" b="1">
              <a:solidFill>
                <a:srgbClr val="333333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057" name="Text Box 24"/>
          <p:cNvSpPr txBox="1">
            <a:spLocks noChangeArrowheads="1"/>
          </p:cNvSpPr>
          <p:nvPr/>
        </p:nvSpPr>
        <p:spPr bwMode="auto">
          <a:xfrm>
            <a:off x="619125" y="5097463"/>
            <a:ext cx="5965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5</a:t>
            </a:r>
            <a:r>
              <a:rPr lang="ko-KR" altLang="en-US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년이상 납입된 계약에 대하여 </a:t>
            </a:r>
            <a:r>
              <a:rPr lang="en-US" altLang="ko-KR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1</a:t>
            </a:r>
            <a:r>
              <a:rPr lang="ko-KR" altLang="en-US" sz="11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년단위로 </a:t>
            </a:r>
            <a:r>
              <a:rPr lang="ko-KR" altLang="en-US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최대 </a:t>
            </a:r>
            <a:r>
              <a:rPr lang="en-US" altLang="ko-KR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3</a:t>
            </a:r>
            <a:r>
              <a:rPr lang="ko-KR" altLang="en-US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회</a:t>
            </a:r>
            <a:r>
              <a:rPr lang="en-US" altLang="ko-KR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(3</a:t>
            </a:r>
            <a:r>
              <a:rPr lang="ko-KR" altLang="en-US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년</a:t>
            </a:r>
            <a:r>
              <a:rPr lang="en-US" altLang="ko-KR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)</a:t>
            </a:r>
            <a:r>
              <a:rPr lang="ko-KR" altLang="en-US" sz="1100" b="1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까지 가능합니다</a:t>
            </a:r>
            <a:r>
              <a:rPr lang="en-US" altLang="ko-KR" sz="1100">
                <a:solidFill>
                  <a:srgbClr val="333333"/>
                </a:solidFill>
                <a:latin typeface="-윤고딕120" pitchFamily="18" charset="-127"/>
                <a:ea typeface="-윤고딕120" pitchFamily="18" charset="-127"/>
              </a:rPr>
              <a:t>.</a:t>
            </a:r>
          </a:p>
        </p:txBody>
      </p:sp>
      <p:sp>
        <p:nvSpPr>
          <p:cNvPr id="2058" name="Text Box 25"/>
          <p:cNvSpPr txBox="1">
            <a:spLocks noChangeArrowheads="1"/>
          </p:cNvSpPr>
          <p:nvPr/>
        </p:nvSpPr>
        <p:spPr bwMode="auto">
          <a:xfrm>
            <a:off x="342900" y="4735513"/>
            <a:ext cx="540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납입 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일시중지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유예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059" name="AutoShape 26"/>
          <p:cNvSpPr>
            <a:spLocks noChangeArrowheads="1"/>
          </p:cNvSpPr>
          <p:nvPr/>
        </p:nvSpPr>
        <p:spPr bwMode="auto">
          <a:xfrm>
            <a:off x="714375" y="3071813"/>
            <a:ext cx="1616075" cy="1655762"/>
          </a:xfrm>
          <a:prstGeom prst="roundRect">
            <a:avLst>
              <a:gd name="adj" fmla="val 6861"/>
            </a:avLst>
          </a:prstGeom>
          <a:solidFill>
            <a:srgbClr val="DDDDDD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>
            <a:off x="803275" y="3143250"/>
            <a:ext cx="1465263" cy="360363"/>
          </a:xfrm>
          <a:prstGeom prst="roundRect">
            <a:avLst>
              <a:gd name="adj" fmla="val 14097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28398" dir="3806097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1">
                <a:latin typeface="돋움" pitchFamily="50" charset="-127"/>
                <a:ea typeface="돋움" pitchFamily="50" charset="-127"/>
              </a:rPr>
              <a:t>중도인출</a:t>
            </a:r>
          </a:p>
        </p:txBody>
      </p:sp>
      <p:sp>
        <p:nvSpPr>
          <p:cNvPr id="2061" name="Text Box 29"/>
          <p:cNvSpPr txBox="1">
            <a:spLocks noChangeArrowheads="1"/>
          </p:cNvSpPr>
          <p:nvPr/>
        </p:nvSpPr>
        <p:spPr bwMode="auto">
          <a:xfrm>
            <a:off x="765175" y="3786188"/>
            <a:ext cx="16605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연간</a:t>
            </a: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12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회 인출한도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ko-KR" altLang="en-US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무이자인출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ko-KR" altLang="en-US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상환의무 없음</a:t>
            </a:r>
          </a:p>
        </p:txBody>
      </p:sp>
      <p:sp>
        <p:nvSpPr>
          <p:cNvPr id="2062" name="AutoShape 30"/>
          <p:cNvSpPr>
            <a:spLocks noChangeArrowheads="1"/>
          </p:cNvSpPr>
          <p:nvPr/>
        </p:nvSpPr>
        <p:spPr bwMode="auto">
          <a:xfrm>
            <a:off x="2508250" y="3059113"/>
            <a:ext cx="1616075" cy="1655762"/>
          </a:xfrm>
          <a:prstGeom prst="roundRect">
            <a:avLst>
              <a:gd name="adj" fmla="val 6861"/>
            </a:avLst>
          </a:prstGeom>
          <a:solidFill>
            <a:srgbClr val="DDDDDD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43" name="AutoShape 31"/>
          <p:cNvSpPr>
            <a:spLocks noChangeArrowheads="1"/>
          </p:cNvSpPr>
          <p:nvPr/>
        </p:nvSpPr>
        <p:spPr bwMode="auto">
          <a:xfrm>
            <a:off x="2579688" y="3143250"/>
            <a:ext cx="1465262" cy="360363"/>
          </a:xfrm>
          <a:prstGeom prst="roundRect">
            <a:avLst>
              <a:gd name="adj" fmla="val 14097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28398" dir="3806097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1">
                <a:latin typeface="돋움" pitchFamily="50" charset="-127"/>
                <a:ea typeface="돋움" pitchFamily="50" charset="-127"/>
              </a:rPr>
              <a:t>추가저축</a:t>
            </a:r>
          </a:p>
        </p:txBody>
      </p:sp>
      <p:sp>
        <p:nvSpPr>
          <p:cNvPr id="2064" name="Text Box 32"/>
          <p:cNvSpPr txBox="1">
            <a:spLocks noChangeArrowheads="1"/>
          </p:cNvSpPr>
          <p:nvPr/>
        </p:nvSpPr>
        <p:spPr bwMode="auto">
          <a:xfrm>
            <a:off x="2554288" y="3786188"/>
            <a:ext cx="1535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en-US" altLang="ko-KR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납입총액의</a:t>
            </a: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2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배까지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ko-KR" altLang="en-US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복리합산적용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ko-KR" altLang="en-US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비과세합산적용</a:t>
            </a:r>
          </a:p>
        </p:txBody>
      </p:sp>
      <p:sp>
        <p:nvSpPr>
          <p:cNvPr id="2065" name="AutoShape 33"/>
          <p:cNvSpPr>
            <a:spLocks noChangeArrowheads="1"/>
          </p:cNvSpPr>
          <p:nvPr/>
        </p:nvSpPr>
        <p:spPr bwMode="auto">
          <a:xfrm>
            <a:off x="4292600" y="3059113"/>
            <a:ext cx="2232025" cy="1655762"/>
          </a:xfrm>
          <a:prstGeom prst="roundRect">
            <a:avLst>
              <a:gd name="adj" fmla="val 4407"/>
            </a:avLst>
          </a:prstGeom>
          <a:solidFill>
            <a:srgbClr val="DDDDDD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46" name="AutoShape 34"/>
          <p:cNvSpPr>
            <a:spLocks noChangeArrowheads="1"/>
          </p:cNvSpPr>
          <p:nvPr/>
        </p:nvSpPr>
        <p:spPr bwMode="auto">
          <a:xfrm>
            <a:off x="4364038" y="3143250"/>
            <a:ext cx="2073275" cy="360363"/>
          </a:xfrm>
          <a:prstGeom prst="roundRect">
            <a:avLst>
              <a:gd name="adj" fmla="val 10574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28398" dir="3806097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1">
                <a:latin typeface="돋움" pitchFamily="50" charset="-127"/>
                <a:ea typeface="돋움" pitchFamily="50" charset="-127"/>
              </a:rPr>
              <a:t>연금수령</a:t>
            </a:r>
          </a:p>
        </p:txBody>
      </p:sp>
      <p:sp>
        <p:nvSpPr>
          <p:cNvPr id="2067" name="Text Box 35"/>
          <p:cNvSpPr txBox="1">
            <a:spLocks noChangeArrowheads="1"/>
          </p:cNvSpPr>
          <p:nvPr/>
        </p:nvSpPr>
        <p:spPr bwMode="auto">
          <a:xfrm>
            <a:off x="4352925" y="3625850"/>
            <a:ext cx="20288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en-US" altLang="ko-KR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연금소득세 </a:t>
            </a:r>
            <a:r>
              <a:rPr lang="en-US" altLang="ko-KR" sz="1100" b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5.5%</a:t>
            </a:r>
            <a:r>
              <a:rPr lang="ko-KR" altLang="en-US" sz="1100" b="1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면제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 일시금</a:t>
            </a: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또는 해지</a:t>
            </a: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수령시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    기타소득세 </a:t>
            </a:r>
            <a:r>
              <a:rPr lang="en-US" altLang="ko-KR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22%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면제</a:t>
            </a:r>
          </a:p>
          <a:p>
            <a:pPr>
              <a:spcBef>
                <a:spcPct val="50000"/>
              </a:spcBef>
            </a:pP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□</a:t>
            </a:r>
            <a:r>
              <a:rPr lang="ko-KR" altLang="en-US" sz="1100" b="1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100" b="1">
                <a:solidFill>
                  <a:srgbClr val="333333"/>
                </a:solidFill>
                <a:latin typeface="돋움" pitchFamily="50" charset="-127"/>
                <a:ea typeface="돋움" pitchFamily="50" charset="-127"/>
              </a:rPr>
              <a:t>현재시점 경험생명표적용</a:t>
            </a:r>
          </a:p>
        </p:txBody>
      </p:sp>
      <p:sp>
        <p:nvSpPr>
          <p:cNvPr id="2068" name="Text Box 36"/>
          <p:cNvSpPr txBox="1">
            <a:spLocks noChangeArrowheads="1"/>
          </p:cNvSpPr>
          <p:nvPr/>
        </p:nvSpPr>
        <p:spPr bwMode="auto">
          <a:xfrm>
            <a:off x="4508500" y="7583488"/>
            <a:ext cx="216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8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나는 </a:t>
            </a:r>
            <a:r>
              <a:rPr lang="en-US" altLang="ko-KR" sz="8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14</a:t>
            </a:r>
            <a:r>
              <a:rPr lang="ko-KR" altLang="en-US" sz="8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세때 신문배달을 하면서 장기복리저축으로 종잣돈을 처음 만들었고</a:t>
            </a:r>
            <a:r>
              <a:rPr lang="en-US" altLang="ko-KR" sz="8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, </a:t>
            </a:r>
            <a:r>
              <a:rPr lang="ko-KR" altLang="en-US" sz="8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그 후 시간이 나를 부자로 만들어 주었을 뿐이다</a:t>
            </a:r>
            <a:r>
              <a:rPr lang="en-US" altLang="ko-KR" sz="800">
                <a:solidFill>
                  <a:srgbClr val="336699"/>
                </a:solidFill>
                <a:latin typeface="-윤고딕120" pitchFamily="18" charset="-127"/>
                <a:ea typeface="-윤고딕120" pitchFamily="18" charset="-127"/>
              </a:rPr>
              <a:t>. </a:t>
            </a:r>
            <a:r>
              <a:rPr lang="ko-KR" altLang="en-US" sz="800" b="1">
                <a:latin typeface="-윤고딕120" pitchFamily="18" charset="-127"/>
                <a:ea typeface="-윤고딕120" pitchFamily="18" charset="-127"/>
              </a:rPr>
              <a:t>부자의 공식은 복리와 시간이다</a:t>
            </a:r>
            <a:r>
              <a:rPr lang="en-US" altLang="ko-KR" sz="800" b="1">
                <a:latin typeface="-윤고딕120" pitchFamily="18" charset="-127"/>
                <a:ea typeface="-윤고딕120" pitchFamily="18" charset="-127"/>
              </a:rPr>
              <a:t>.</a:t>
            </a:r>
            <a:endParaRPr lang="en-US" altLang="ko-KR" sz="800">
              <a:solidFill>
                <a:schemeClr val="bg2"/>
              </a:solidFill>
              <a:latin typeface="-윤고딕120" pitchFamily="18" charset="-127"/>
              <a:ea typeface="-윤고딕120" pitchFamily="18" charset="-127"/>
            </a:endParaRPr>
          </a:p>
        </p:txBody>
      </p:sp>
      <p:sp>
        <p:nvSpPr>
          <p:cNvPr id="2069" name="Text Box 37"/>
          <p:cNvSpPr txBox="1">
            <a:spLocks noChangeArrowheads="1"/>
          </p:cNvSpPr>
          <p:nvPr/>
        </p:nvSpPr>
        <p:spPr bwMode="auto">
          <a:xfrm>
            <a:off x="333375" y="5364163"/>
            <a:ext cx="540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복리의 마법</a:t>
            </a:r>
          </a:p>
        </p:txBody>
      </p:sp>
      <p:pic>
        <p:nvPicPr>
          <p:cNvPr id="2070" name="Picture 39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38358" t="11806" r="38297" b="46854"/>
          <a:stretch>
            <a:fillRect/>
          </a:stretch>
        </p:blipFill>
        <p:spPr bwMode="auto">
          <a:xfrm>
            <a:off x="4581525" y="5751513"/>
            <a:ext cx="19431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338" name="Group 426"/>
          <p:cNvGraphicFramePr>
            <a:graphicFrameLocks noGrp="1"/>
          </p:cNvGraphicFramePr>
          <p:nvPr/>
        </p:nvGraphicFramePr>
        <p:xfrm>
          <a:off x="693738" y="5762625"/>
          <a:ext cx="3743325" cy="2482852"/>
        </p:xfrm>
        <a:graphic>
          <a:graphicData uri="http://schemas.openxmlformats.org/drawingml/2006/table">
            <a:tbl>
              <a:tblPr/>
              <a:tblGrid>
                <a:gridCol w="576262"/>
                <a:gridCol w="719138"/>
                <a:gridCol w="720725"/>
                <a:gridCol w="863600"/>
                <a:gridCol w="863600"/>
              </a:tblGrid>
              <a:tr h="311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단리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적금 등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복리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원금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22,000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322,102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122,102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30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3,489,880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3,289,880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60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20,000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60,896,328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60,696,328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1,200,000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60,696,328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22" name="Text Box 193"/>
          <p:cNvSpPr txBox="1">
            <a:spLocks noChangeArrowheads="1"/>
          </p:cNvSpPr>
          <p:nvPr/>
        </p:nvSpPr>
        <p:spPr bwMode="auto">
          <a:xfrm>
            <a:off x="2781300" y="5546725"/>
            <a:ext cx="2089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월 </a:t>
            </a:r>
            <a:r>
              <a:rPr lang="en-US" altLang="ko-KR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20</a:t>
            </a:r>
            <a:r>
              <a:rPr lang="ko-KR" altLang="en-US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만원저축</a:t>
            </a:r>
            <a:r>
              <a:rPr lang="en-US" altLang="ko-KR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/</a:t>
            </a:r>
            <a:r>
              <a:rPr lang="ko-KR" altLang="en-US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수익율 </a:t>
            </a:r>
            <a:r>
              <a:rPr lang="en-US" altLang="ko-KR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10%</a:t>
            </a:r>
            <a:r>
              <a:rPr lang="ko-KR" altLang="en-US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가정시</a:t>
            </a:r>
          </a:p>
        </p:txBody>
      </p:sp>
      <p:sp>
        <p:nvSpPr>
          <p:cNvPr id="2123" name="Text Box 115"/>
          <p:cNvSpPr txBox="1">
            <a:spLocks noChangeArrowheads="1"/>
          </p:cNvSpPr>
          <p:nvPr/>
        </p:nvSpPr>
        <p:spPr bwMode="auto">
          <a:xfrm>
            <a:off x="755650" y="371475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24" name="Text Box 284"/>
          <p:cNvSpPr txBox="1">
            <a:spLocks noChangeArrowheads="1"/>
          </p:cNvSpPr>
          <p:nvPr/>
        </p:nvSpPr>
        <p:spPr bwMode="auto">
          <a:xfrm>
            <a:off x="5051425" y="8113713"/>
            <a:ext cx="2160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>
                <a:solidFill>
                  <a:schemeClr val="bg2"/>
                </a:solidFill>
                <a:latin typeface="-윤고딕120" pitchFamily="18" charset="-127"/>
                <a:ea typeface="-윤고딕120" pitchFamily="18" charset="-127"/>
              </a:rPr>
              <a:t>- Warren Edward Buffett -</a:t>
            </a:r>
          </a:p>
        </p:txBody>
      </p:sp>
      <p:sp>
        <p:nvSpPr>
          <p:cNvPr id="2125" name="Text Box 115"/>
          <p:cNvSpPr txBox="1">
            <a:spLocks noChangeArrowheads="1"/>
          </p:cNvSpPr>
          <p:nvPr/>
        </p:nvSpPr>
        <p:spPr bwMode="auto">
          <a:xfrm>
            <a:off x="755650" y="40005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26" name="Text Box 115"/>
          <p:cNvSpPr txBox="1">
            <a:spLocks noChangeArrowheads="1"/>
          </p:cNvSpPr>
          <p:nvPr/>
        </p:nvSpPr>
        <p:spPr bwMode="auto">
          <a:xfrm>
            <a:off x="755650" y="421481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27" name="Text Box 115"/>
          <p:cNvSpPr txBox="1">
            <a:spLocks noChangeArrowheads="1"/>
          </p:cNvSpPr>
          <p:nvPr/>
        </p:nvSpPr>
        <p:spPr bwMode="auto">
          <a:xfrm>
            <a:off x="2546350" y="371475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28" name="Text Box 115"/>
          <p:cNvSpPr txBox="1">
            <a:spLocks noChangeArrowheads="1"/>
          </p:cNvSpPr>
          <p:nvPr/>
        </p:nvSpPr>
        <p:spPr bwMode="auto">
          <a:xfrm>
            <a:off x="2546350" y="40005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29" name="Text Box 115"/>
          <p:cNvSpPr txBox="1">
            <a:spLocks noChangeArrowheads="1"/>
          </p:cNvSpPr>
          <p:nvPr/>
        </p:nvSpPr>
        <p:spPr bwMode="auto">
          <a:xfrm>
            <a:off x="2546350" y="421481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30" name="Text Box 115"/>
          <p:cNvSpPr txBox="1">
            <a:spLocks noChangeArrowheads="1"/>
          </p:cNvSpPr>
          <p:nvPr/>
        </p:nvSpPr>
        <p:spPr bwMode="auto">
          <a:xfrm>
            <a:off x="4346575" y="35528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31" name="Text Box 115"/>
          <p:cNvSpPr txBox="1">
            <a:spLocks noChangeArrowheads="1"/>
          </p:cNvSpPr>
          <p:nvPr/>
        </p:nvSpPr>
        <p:spPr bwMode="auto">
          <a:xfrm>
            <a:off x="4346575" y="383857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32" name="Text Box 115"/>
          <p:cNvSpPr txBox="1">
            <a:spLocks noChangeArrowheads="1"/>
          </p:cNvSpPr>
          <p:nvPr/>
        </p:nvSpPr>
        <p:spPr bwMode="auto">
          <a:xfrm>
            <a:off x="4346575" y="4338638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b="1" i="1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v</a:t>
            </a:r>
          </a:p>
        </p:txBody>
      </p:sp>
      <p:sp>
        <p:nvSpPr>
          <p:cNvPr id="2133" name="TextBox 35"/>
          <p:cNvSpPr txBox="1">
            <a:spLocks noChangeArrowheads="1"/>
          </p:cNvSpPr>
          <p:nvPr/>
        </p:nvSpPr>
        <p:spPr bwMode="auto">
          <a:xfrm>
            <a:off x="357188" y="2071688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업계유일 배당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상품 </a:t>
            </a:r>
            <a:r>
              <a:rPr lang="ko-KR" altLang="en-US" sz="1600" b="1">
                <a:latin typeface="휴먼편지체" pitchFamily="18" charset="-127"/>
                <a:ea typeface="휴먼편지체" pitchFamily="18" charset="-127"/>
              </a:rPr>
              <a:t>안정성과 수익성 보장</a:t>
            </a:r>
            <a:endParaRPr lang="en-US" altLang="ko-KR" sz="1600" b="1">
              <a:latin typeface="휴먼편지체" pitchFamily="18" charset="-127"/>
              <a:ea typeface="휴먼편지체" pitchFamily="18" charset="-127"/>
            </a:endParaRPr>
          </a:p>
          <a:p>
            <a:endParaRPr lang="ko-KR" altLang="en-US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34" name="TextBox 36"/>
          <p:cNvSpPr txBox="1">
            <a:spLocks noChangeArrowheads="1"/>
          </p:cNvSpPr>
          <p:nvPr/>
        </p:nvSpPr>
        <p:spPr bwMode="auto">
          <a:xfrm>
            <a:off x="2996952" y="8460432"/>
            <a:ext cx="3645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팀장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황태영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☎ </a:t>
            </a: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010-9000-2044</a:t>
            </a:r>
            <a:endParaRPr lang="ko-KR" altLang="en-US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NH농협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704" y="8388424"/>
            <a:ext cx="1800200" cy="423576"/>
          </a:xfrm>
          <a:prstGeom prst="rect">
            <a:avLst/>
          </a:prstGeom>
        </p:spPr>
      </p:pic>
      <p:pic>
        <p:nvPicPr>
          <p:cNvPr id="39" name="그림 38" descr="NH농협로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672" y="539552"/>
            <a:ext cx="2160240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7" name="AutoShape 59"/>
          <p:cNvSpPr>
            <a:spLocks noChangeArrowheads="1"/>
          </p:cNvSpPr>
          <p:nvPr/>
        </p:nvSpPr>
        <p:spPr bwMode="auto">
          <a:xfrm>
            <a:off x="217488" y="5580063"/>
            <a:ext cx="6408737" cy="3384550"/>
          </a:xfrm>
          <a:prstGeom prst="foldedCorner">
            <a:avLst>
              <a:gd name="adj" fmla="val 626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7465" name="Group 57"/>
          <p:cNvGraphicFramePr>
            <a:graphicFrameLocks noGrp="1"/>
          </p:cNvGraphicFramePr>
          <p:nvPr/>
        </p:nvGraphicFramePr>
        <p:xfrm>
          <a:off x="692150" y="3305175"/>
          <a:ext cx="2332038" cy="1952308"/>
        </p:xfrm>
        <a:graphic>
          <a:graphicData uri="http://schemas.openxmlformats.org/drawingml/2006/table">
            <a:tbl>
              <a:tblPr/>
              <a:tblGrid>
                <a:gridCol w="1165225"/>
                <a:gridCol w="1166813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기준연도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6A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배당기준율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6AA6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2008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5.9%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E5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2009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5.2%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E5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2010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5.7%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E5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2011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5.5%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2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2012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다음_Regular" pitchFamily="2" charset="-127"/>
                          <a:ea typeface="다음_Regular" pitchFamily="2" charset="-127"/>
                        </a:rPr>
                        <a:t>5.4%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2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2013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4.9%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D9A5"/>
                    </a:solidFill>
                  </a:tcPr>
                </a:tc>
              </a:tr>
            </a:tbl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 bwMode="auto">
          <a:xfrm>
            <a:off x="477838" y="434975"/>
            <a:ext cx="5903912" cy="68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농협 </a:t>
            </a:r>
            <a:r>
              <a:rPr kumimoji="0" lang="ko-KR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배당상품</a:t>
            </a:r>
            <a:r>
              <a:rPr kumimoji="0"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과 직전 </a:t>
            </a:r>
            <a:r>
              <a:rPr kumimoji="0" lang="en-US" altLang="ko-KR" sz="20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5</a:t>
            </a:r>
            <a:r>
              <a:rPr kumimoji="0" lang="ko-KR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년간 </a:t>
            </a:r>
            <a:r>
              <a:rPr kumimoji="0" lang="ko-KR" alt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배당기준율</a:t>
            </a:r>
          </a:p>
        </p:txBody>
      </p:sp>
      <p:pic>
        <p:nvPicPr>
          <p:cNvPr id="310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26202" r="44383" b="27531"/>
          <a:stretch>
            <a:fillRect/>
          </a:stretch>
        </p:blipFill>
        <p:spPr bwMode="auto">
          <a:xfrm>
            <a:off x="3573463" y="3276600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TextBox 7"/>
          <p:cNvSpPr txBox="1">
            <a:spLocks noChangeArrowheads="1"/>
          </p:cNvSpPr>
          <p:nvPr/>
        </p:nvSpPr>
        <p:spPr bwMode="auto">
          <a:xfrm>
            <a:off x="188913" y="1403350"/>
            <a:ext cx="64627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배당보험 없앤 생보사들</a:t>
            </a:r>
          </a:p>
          <a:p>
            <a:pPr marL="457200" indent="-457200" algn="ctr"/>
            <a:r>
              <a:rPr lang="ko-KR" altLang="en-US" sz="1200">
                <a:latin typeface="바탕" pitchFamily="18" charset="-127"/>
                <a:ea typeface="바탕" pitchFamily="18" charset="-127"/>
              </a:rPr>
              <a:t>연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3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조 이익 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동아일보 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2012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월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18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일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) </a:t>
            </a:r>
          </a:p>
          <a:p>
            <a:pPr marL="457200" indent="-457200" algn="ctr"/>
            <a:endParaRPr lang="en-US" altLang="ko-KR" sz="1200">
              <a:latin typeface="바탕" pitchFamily="18" charset="-127"/>
              <a:ea typeface="바탕" pitchFamily="18" charset="-127"/>
            </a:endParaRPr>
          </a:p>
          <a:p>
            <a:pPr marL="457200" indent="-457200" algn="ctr"/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국내 </a:t>
            </a:r>
            <a:r>
              <a:rPr lang="en-US" altLang="ko-KR" sz="160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rPr>
              <a:t>984</a:t>
            </a:r>
            <a:r>
              <a:rPr lang="ko-KR" altLang="en-US" sz="160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 상품중 </a:t>
            </a:r>
            <a:r>
              <a:rPr lang="en-US" altLang="ko-KR" sz="160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60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rPr>
              <a:t>개</a:t>
            </a:r>
          </a:p>
          <a:p>
            <a:pPr marL="457200" indent="-457200" algn="ctr"/>
            <a:r>
              <a:rPr lang="ko-KR" altLang="en-US" sz="1200">
                <a:latin typeface="바탕" pitchFamily="18" charset="-127"/>
                <a:ea typeface="바탕" pitchFamily="18" charset="-127"/>
              </a:rPr>
              <a:t>실제적인 유배당상품은 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4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개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200">
                <a:latin typeface="바탕" pitchFamily="18" charset="-127"/>
                <a:ea typeface="바탕" pitchFamily="18" charset="-127"/>
              </a:rPr>
              <a:t>모두 농협이 판매</a:t>
            </a:r>
            <a:r>
              <a:rPr lang="en-US" altLang="ko-KR" sz="1200"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457200" indent="-457200" algn="ctr"/>
            <a:endParaRPr lang="en-US" altLang="ko-KR" sz="1600">
              <a:latin typeface="HY견고딕" pitchFamily="18" charset="-127"/>
              <a:ea typeface="HY견고딕" pitchFamily="18" charset="-127"/>
            </a:endParaRPr>
          </a:p>
          <a:p>
            <a:pPr marL="457200" indent="-457200" algn="ctr"/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2007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년이후 보험사 유배당상품 출시안됨</a:t>
            </a:r>
          </a:p>
          <a:p>
            <a:pPr marL="457200" indent="-457200" algn="ctr"/>
            <a:r>
              <a:rPr lang="ko-KR" altLang="en-US" sz="1200">
                <a:latin typeface="바탕" pitchFamily="18" charset="-127"/>
                <a:ea typeface="바탕" pitchFamily="18" charset="-127"/>
              </a:rPr>
              <a:t>농협도 변액보험으로 전환예정</a:t>
            </a:r>
          </a:p>
        </p:txBody>
      </p:sp>
      <p:pic>
        <p:nvPicPr>
          <p:cNvPr id="3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5786438"/>
            <a:ext cx="5881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Line 52"/>
          <p:cNvSpPr>
            <a:spLocks noChangeShapeType="1"/>
          </p:cNvSpPr>
          <p:nvPr/>
        </p:nvSpPr>
        <p:spPr bwMode="auto">
          <a:xfrm>
            <a:off x="1879600" y="6554788"/>
            <a:ext cx="2808288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310</Words>
  <Application>Microsoft Office PowerPoint</Application>
  <PresentationFormat>화면 슬라이드 쇼(4:3)</PresentationFormat>
  <Paragraphs>105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35</cp:revision>
  <dcterms:created xsi:type="dcterms:W3CDTF">2014-08-05T13:48:01Z</dcterms:created>
  <dcterms:modified xsi:type="dcterms:W3CDTF">2014-08-08T08:31:06Z</dcterms:modified>
</cp:coreProperties>
</file>